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2f5e517e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2f5e517e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f5e517e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2f5e517e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2f5e517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2f5e517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aaafb474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aaafb474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aaafb4746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aaafb4746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ee180b4d4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ee180b4d4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2f5e517e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2f5e517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f5e517e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2f5e517e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9e4a93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9e4a93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aaafb4746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aaafb4746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2f5e517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2f5e517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2f5e517e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2f5e517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2f5e517e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2f5e517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2f5e517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2f5e517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aaafb474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aaafb474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2f5e517e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2f5e517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10352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Comparative Analysis of Classical, Geometric, and</a:t>
            </a:r>
            <a:endParaRPr sz="29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Modern Approaches for Image Classification and</a:t>
            </a:r>
            <a:endParaRPr sz="29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Detection on MNIST</a:t>
            </a:r>
            <a:endParaRPr sz="292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956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Sushovit Nanda (21283) [Conceptualizing, Methodology, Geometric/ResNet-18/CLIP Studies, Drafting]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Lakshay Saini (23166) [Methodology, HOG/LBP/SIFT+BOW Studies, Drafting]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25" y="313263"/>
            <a:ext cx="7448150" cy="45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99" y="286862"/>
            <a:ext cx="7556600" cy="45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00" y="1614350"/>
            <a:ext cx="8004600" cy="19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42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ResNet-18</a:t>
            </a:r>
            <a:endParaRPr b="1" sz="2020"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992900"/>
            <a:ext cx="79203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ResNet-18</a:t>
            </a:r>
            <a:r>
              <a:rPr lang="en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Uses ImageNet-pretrained weights (IMAGENET1K_V1)</a:t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34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Arial"/>
              <a:buChar char="●"/>
            </a:pPr>
            <a:r>
              <a:rPr lang="en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Leverages learned low-level features (edges, textures) for faster convergence</a:t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1400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939" y="1703600"/>
            <a:ext cx="4635824" cy="30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47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CLIP - Contrastive Language-Image Pre-training</a:t>
            </a:r>
            <a:endParaRPr b="1" sz="2020"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981075"/>
            <a:ext cx="8244600" cy="3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 (ViT-Large/14)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OpenAI's contrastive vision-language model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Sets (4 Variations)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Simple noun phrases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"a photo of the number {}"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Baseline performance with minimal context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 attributes and modifiers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"a handwritten digit {}", "a blurry photo of a {}"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Tests if detailed descriptions improve alignment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Semantic framing and scene descriptions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"a black and white image of number {}", "a {} in the scene"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Provides domain-specific context (handwriting, photography)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Minimal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Bare class labels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"{}"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Tests necessity of linguistic structure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50" y="303850"/>
            <a:ext cx="3593675" cy="45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350" y="1707824"/>
            <a:ext cx="4140050" cy="17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3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Conclusion</a:t>
            </a:r>
            <a:endParaRPr b="1" sz="2020"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Methods (HOG, LBP, SIFT + BoW)</a:t>
            </a: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Offered </a:t>
            </a:r>
            <a:r>
              <a:rPr b="1"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interpretability, efficiency</a:t>
            </a: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computational cost</a:t>
            </a: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 limited generalization.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Geometric Methods (Hough Transform, RANSAC) -</a:t>
            </a:r>
            <a:endParaRPr b="1" sz="12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Focused on shape-based structural detection rather than classification.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Demonstrated strong robustness under occlusion and noise, but lacked semantic discrimination.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Learning-Based (ResNet-18)</a:t>
            </a:r>
            <a:endParaRPr b="1" sz="12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Leveraged ImageNet-pretrained ResNet-18 for supervised learning on MNIST.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hierarchical features directly from pixel data through convolutional layers.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more computation but delivered state-of-the-art results.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CLIP-Based (Zero-Shot Vision-Language Model)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 and contextual prompts produced the best performance.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Demonstrated semantic flexibility and transferability, bridging vision and language understanding.</a:t>
            </a:r>
            <a:endParaRPr sz="1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36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62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66"/>
              <a:t>Thank You</a:t>
            </a:r>
            <a:endParaRPr b="1" sz="46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289800" y="497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289800" y="1115400"/>
            <a:ext cx="8564400" cy="21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The MNIST dataset was normalized and resized to 28 × 28 grayscale. Four augmentations were applied: 15° rotation, 0.8× scaling, 25% occlusion, and Gaussian noise. Three training configurations were used: Original (no augmentation), Mixed-augmented (equal, random application of all four augmentations), and Combined-augmented (all augmentations applied sequentially to every sample).</a:t>
            </a:r>
            <a:endParaRPr sz="17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76" y="2974875"/>
            <a:ext cx="1745925" cy="1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699" y="2974875"/>
            <a:ext cx="1707133" cy="1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88" y="2983425"/>
            <a:ext cx="1707125" cy="1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5325" y="2983425"/>
            <a:ext cx="1632475" cy="1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179" y="2980900"/>
            <a:ext cx="1707147" cy="1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311700" y="43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Traditional Feature Extraction</a:t>
            </a:r>
            <a:endParaRPr b="1" sz="202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6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rabicParenR"/>
            </a:pPr>
            <a:r>
              <a:rPr b="1"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</a:t>
            </a:r>
            <a:endParaRPr b="1"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aptures shape and edge information through gradient orientations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Divides image into 8×8 pixel cells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Computes histogram of 9 gradient directions (0°-180°) per cell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Normalizes across 2×2 cell blocks for lighting invariance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rabicParenR"/>
            </a:pPr>
            <a:r>
              <a:rPr b="1"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LBP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Captures local texture patterns by comparing pixel neighborhoods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Compares each pixel to its 8 surrounding neighbors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binary code: "1" if neighbor is brighter, "0" if darker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Generates histogram of uniform patterns (10 bins for 8 neighbors)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rabicParenR"/>
            </a:pPr>
            <a:r>
              <a:rPr b="1"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SIFT+BOW</a:t>
            </a:r>
            <a:endParaRPr b="1"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scale and rotation-invariant keypoints (corners, blobs, interesting regions)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Extracts 128-dimensional descriptor per keypoint describing local gradients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8"/>
              <a:buFont typeface="Arial"/>
              <a:buAutoNum type="alphaLcParenR"/>
            </a:pPr>
            <a:r>
              <a:rPr lang="en" sz="14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number of keypoints per image (e.g., 50-200 depending on complexity)</a:t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00" y="496787"/>
            <a:ext cx="5905800" cy="414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62" y="490537"/>
            <a:ext cx="5957274" cy="41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137" y="437363"/>
            <a:ext cx="5991726" cy="42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237775" y="24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Performance Comparison</a:t>
            </a:r>
            <a:endParaRPr b="1" sz="2020"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667050" y="1151025"/>
            <a:ext cx="78099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00" y="738148"/>
            <a:ext cx="6582201" cy="2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037" y="3041700"/>
            <a:ext cx="3691924" cy="18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11700" y="40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8FAFF"/>
                </a:highlight>
                <a:latin typeface="Roboto"/>
                <a:ea typeface="Roboto"/>
                <a:cs typeface="Roboto"/>
                <a:sym typeface="Roboto"/>
              </a:rPr>
              <a:t>Geometry Feature Detection</a:t>
            </a:r>
            <a:endParaRPr sz="2000">
              <a:highlight>
                <a:srgbClr val="F8FAFF"/>
              </a:highlight>
            </a:endParaRPr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277050" y="826050"/>
            <a:ext cx="82260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Transform Detection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Identifies lines and circles in images using classical computer vision.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Extracts: number of lines, line lengths/angles, circles, edge density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Captures structural geometric primitives in visual data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RANSAC Fitting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Robust geometric shape fitting resistant to outliers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Computes inlier ratios for line and circle models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Significance: Provides noise-resistant geometric measurements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62" y="2084067"/>
            <a:ext cx="5246776" cy="147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400" y="3600350"/>
            <a:ext cx="5149307" cy="13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49" y="276300"/>
            <a:ext cx="7593099" cy="45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